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1942" r:id="rId3"/>
    <p:sldId id="1940" r:id="rId4"/>
    <p:sldId id="1943" r:id="rId5"/>
    <p:sldId id="1941" r:id="rId6"/>
    <p:sldId id="1946" r:id="rId7"/>
    <p:sldId id="258" r:id="rId8"/>
    <p:sldId id="1944" r:id="rId9"/>
    <p:sldId id="1931" r:id="rId10"/>
    <p:sldId id="194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2"/>
    <p:restoredTop sz="93061"/>
  </p:normalViewPr>
  <p:slideViewPr>
    <p:cSldViewPr snapToGrid="0" snapToObjects="1">
      <p:cViewPr varScale="1">
        <p:scale>
          <a:sx n="119" d="100"/>
          <a:sy n="119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tiff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5A4ED8-1B0B-9542-9BCC-C4BEA71F986D}" type="datetimeFigureOut">
              <a:rPr lang="en-US" smtClean="0"/>
              <a:t>4/16/21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08A56-7517-B642-863D-8D5171B91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698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b0cd4a30e_2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g5b0cd4a30e_2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CoderDojo these are called “Sushi Cards” - they are single bit concepts.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http://kata.coderdojo.com/wiki/Category:Sushi_Card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inspiration check out these cards: https://www.teacherspayteachers.com/Browse/Search:concept%20cards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https://www.teacherspayteachers.com/Browse/Search:concept%20cards%20robotics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also: https://projects.raspberrypi.org/en/projects/build-a-buggy</a:t>
            </a:r>
            <a:endParaRPr/>
          </a:p>
        </p:txBody>
      </p:sp>
      <p:sp>
        <p:nvSpPr>
          <p:cNvPr id="171" name="Google Shape;171;g5b0cd4a30e_2_1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4527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DA26-B041-8545-AFE5-618D465AC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B6342D-4F87-944D-BF9E-7AAD9F8CC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A4B9B-71FC-0F4E-A868-215DA6FB5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A82FE-3F44-534E-9AB9-CCFB920DD0FB}" type="datetime1">
              <a:rPr lang="en-US" smtClean="0"/>
              <a:t>4/16/21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952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St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C2AF-1B45-3C4A-9D3A-2989EE8C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537"/>
            <a:ext cx="10515600" cy="104698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B3717-C6F8-8646-88C4-E79F763B5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4106"/>
            <a:ext cx="10515600" cy="45528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AE7EA-76B7-2D4F-B3E7-5EB07CF4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4B241-A6D9-FE4E-A16D-93406FF5D780}" type="datetime1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4AA02-5A61-1F41-864B-CE394DD4E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A3B70-0042-304C-BA6A-75B14D9C5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2AC2E8-9D4D-C74F-BF66-98C28F6E18B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9B4B29-4342-2743-8D63-A2FB4142B7CC}"/>
              </a:ext>
            </a:extLst>
          </p:cNvPr>
          <p:cNvGrpSpPr/>
          <p:nvPr userDrawn="1"/>
        </p:nvGrpSpPr>
        <p:grpSpPr>
          <a:xfrm>
            <a:off x="-23929" y="1295216"/>
            <a:ext cx="12215929" cy="219260"/>
            <a:chOff x="-23929" y="1113912"/>
            <a:chExt cx="12215929" cy="21926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8177112-EE5F-E94B-B1C3-AADB2A249647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20CB14C-BE05-A445-B50F-6EB897F0F3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3929" y="12108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FC1CEC5-44D3-C74B-B0DF-7B0593B03B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9688" y="6471285"/>
            <a:ext cx="1609725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769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mal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C2AF-1B45-3C4A-9D3A-2989EE8C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160"/>
            <a:ext cx="10515600" cy="472692"/>
          </a:xfrm>
        </p:spPr>
        <p:txBody>
          <a:bodyPr>
            <a:normAutofit/>
          </a:bodyPr>
          <a:lstStyle>
            <a:lvl1pPr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B3717-C6F8-8646-88C4-E79F763B5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1624"/>
            <a:ext cx="10515600" cy="519534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AE7EA-76B7-2D4F-B3E7-5EB07CF4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E6629-F03D-9640-B948-10307B91E872}" type="datetime1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4AA02-5A61-1F41-864B-CE394DD4E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A3B70-0042-304C-BA6A-75B14D9C5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6FCCFEE-8131-C848-969B-02F0DB7EDC7E}"/>
              </a:ext>
            </a:extLst>
          </p:cNvPr>
          <p:cNvGrpSpPr/>
          <p:nvPr userDrawn="1"/>
        </p:nvGrpSpPr>
        <p:grpSpPr>
          <a:xfrm>
            <a:off x="-87429" y="692608"/>
            <a:ext cx="12279429" cy="219260"/>
            <a:chOff x="-87429" y="1113912"/>
            <a:chExt cx="12279429" cy="21926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FE421A8-3779-F641-A0E0-A542AFC4FDA8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2DA6C28-3591-634B-8B2E-5E2FA660DEA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87429" y="12235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768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AB0DC-E92C-DC4E-ACD9-1D336F886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81B0F-882C-6545-B9D1-7FED1DEF6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4F678-4C16-2B4C-8E3A-D93E371F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24EC-95C2-994A-9514-F0138946CD1D}" type="datetime1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47614-1D54-2842-8BC5-A6570EB1E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FA2A3-EA0D-6E4C-B571-57ADE4F49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71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84CF1-B79D-D64C-89CB-2DEE367C2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70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2656B-AA45-A04B-99F1-D172249818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DE7AEB-A4AA-0249-9933-80B002573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64CE76-0FC4-C14D-A414-F7875BCB5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4B4B-E16D-1A4D-AA07-E0B7DE3F34FE}" type="datetime1">
              <a:rPr lang="en-US" smtClean="0"/>
              <a:t>4/16/21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EC1EE-79BA-4640-9152-AAD3568E7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F3C9F-E9C5-D346-A380-0DEAAFE70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493F357-77D6-6B42-8EF4-44155DA782CF}"/>
              </a:ext>
            </a:extLst>
          </p:cNvPr>
          <p:cNvGrpSpPr/>
          <p:nvPr userDrawn="1"/>
        </p:nvGrpSpPr>
        <p:grpSpPr>
          <a:xfrm>
            <a:off x="-87429" y="1295216"/>
            <a:ext cx="12279429" cy="219260"/>
            <a:chOff x="-87429" y="1113912"/>
            <a:chExt cx="12279429" cy="2192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B40747A-4C3D-A843-88C8-02076AB4E91E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C480E48-63B2-CC45-8F1D-E6BEE9ECF03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87429" y="12235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71893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AFC32-2EDD-744A-B36F-5E17B7FE7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3864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637B5-5BE3-744C-9BD7-1B15E9119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24DC7F-AAA1-F44C-8966-915DC566A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4BFA23-BFD9-B743-9DCA-BF216B5809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EDA3B0-174A-1946-B902-828BB655D6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48C450-C524-9848-AB6C-FACA2AF00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6A54C-D960-DF4C-AE0C-C1CD5DBC8316}" type="datetime1">
              <a:rPr lang="en-US" smtClean="0"/>
              <a:t>4/16/21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0E03E6-D520-8B42-AC12-6A0D5251D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45B410-FE64-BA4B-AACE-ECD181FAA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A312D8-3D26-2C44-A8A7-D395371AE0AB}"/>
              </a:ext>
            </a:extLst>
          </p:cNvPr>
          <p:cNvGrpSpPr/>
          <p:nvPr userDrawn="1"/>
        </p:nvGrpSpPr>
        <p:grpSpPr>
          <a:xfrm>
            <a:off x="-87429" y="1295216"/>
            <a:ext cx="12279429" cy="219260"/>
            <a:chOff x="-87429" y="1113912"/>
            <a:chExt cx="12279429" cy="2192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A02B9B9-3F87-A047-8C0D-18C0EEA6136E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50D166B-9A1B-6A4D-B09A-60DD765E24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87429" y="12235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7156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BAA38-4E81-7741-B639-81C6B7DA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50" y="306184"/>
            <a:ext cx="10515600" cy="562525"/>
          </a:xfrm>
        </p:spPr>
        <p:txBody>
          <a:bodyPr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66301-3D1C-8F47-A290-D1B873CD7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FC6CB-4E97-3B45-AB00-9AAD393E522A}" type="datetime1">
              <a:rPr lang="en-US" smtClean="0"/>
              <a:t>4/16/21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BCE9CF-CDBC-D648-A414-BBE45BFCE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14BB1-1368-174B-A747-A799BA096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749884-8FF3-804B-94E8-AFCA8BC64935}"/>
              </a:ext>
            </a:extLst>
          </p:cNvPr>
          <p:cNvGrpSpPr/>
          <p:nvPr userDrawn="1"/>
        </p:nvGrpSpPr>
        <p:grpSpPr>
          <a:xfrm>
            <a:off x="-87429" y="1062857"/>
            <a:ext cx="12279429" cy="219260"/>
            <a:chOff x="-87429" y="1113912"/>
            <a:chExt cx="12279429" cy="21926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4EE993-AFFC-6C4F-BB6D-ACDDA4964D09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A7B6BF-0DF0-6F49-BB1E-4E00942FC4E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87429" y="12235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91181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BAA38-4E81-7741-B639-81C6B7DA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771" y="153092"/>
            <a:ext cx="10515600" cy="56252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66301-3D1C-8F47-A290-D1B873CD7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68C9-26B1-2C4A-81D0-48D61D3FE576}" type="datetime1">
              <a:rPr lang="en-US" smtClean="0"/>
              <a:t>4/16/21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BCE9CF-CDBC-D648-A414-BBE45BFCE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14BB1-1368-174B-A747-A799BA096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749884-8FF3-804B-94E8-AFCA8BC64935}"/>
              </a:ext>
            </a:extLst>
          </p:cNvPr>
          <p:cNvGrpSpPr/>
          <p:nvPr userDrawn="1"/>
        </p:nvGrpSpPr>
        <p:grpSpPr>
          <a:xfrm>
            <a:off x="-43715" y="715617"/>
            <a:ext cx="12279429" cy="219260"/>
            <a:chOff x="-87429" y="1113912"/>
            <a:chExt cx="12279429" cy="21926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4EE993-AFFC-6C4F-BB6D-ACDDA4964D09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A7B6BF-0DF0-6F49-BB1E-4E00942FC4E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87429" y="12235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98697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A0F593-C204-C94A-AC7C-73F8C1477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778A-E8B2-AD4F-B2D8-E7DC7A131FFA}" type="datetime1">
              <a:rPr lang="en-US" smtClean="0"/>
              <a:t>4/16/21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927955-6102-F846-AE03-E82154FB4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E9DEA-B148-9049-8CE8-146D47970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88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BFF3C3-D332-F544-B7BA-A38BF3AC5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69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C17E91-2B06-8E45-A374-D240E2FF1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AB039-9786-314F-B415-D10795DC28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1F606-B96B-C64C-8B2F-C1A8A8C449EC}" type="datetime1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67964-506C-5B43-B030-F94C51B12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45396-2B88-594A-9300-D4B590B667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034A53-BA04-4C4F-830E-81C13C8E034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747714-BF59-484B-B77E-CE2A33F279F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9688" y="6471285"/>
            <a:ext cx="1609725" cy="190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54BAB6-11F3-354E-B456-2762F3E057EF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296" y="6054780"/>
            <a:ext cx="1042608" cy="72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9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51" r:id="rId4"/>
    <p:sldLayoutId id="2147483652" r:id="rId5"/>
    <p:sldLayoutId id="2147483653" r:id="rId6"/>
    <p:sldLayoutId id="2147483654" r:id="rId7"/>
    <p:sldLayoutId id="2147483693" r:id="rId8"/>
    <p:sldLayoutId id="214748365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tiff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98D8925-794C-3C4D-9E9B-2D92096EA5C7}"/>
              </a:ext>
            </a:extLst>
          </p:cNvPr>
          <p:cNvSpPr/>
          <p:nvPr/>
        </p:nvSpPr>
        <p:spPr>
          <a:xfrm>
            <a:off x="1" y="5194251"/>
            <a:ext cx="12192000" cy="4672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4AAD6CB-3DE2-7447-945C-41466F307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349" y="3708494"/>
            <a:ext cx="4412562" cy="1108227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b="1" dirty="0"/>
              <a:t>Dan McCreary</a:t>
            </a:r>
          </a:p>
          <a:p>
            <a:pPr algn="l"/>
            <a:r>
              <a:rPr lang="en-US" dirty="0"/>
              <a:t>CoderDojo Mentor and AI Researcher at Optum</a:t>
            </a:r>
          </a:p>
          <a:p>
            <a:pPr algn="l"/>
            <a:r>
              <a:rPr lang="en-US" dirty="0"/>
              <a:t>April 12</a:t>
            </a:r>
            <a:r>
              <a:rPr lang="en-US" baseline="30000" dirty="0"/>
              <a:t>th</a:t>
            </a:r>
            <a:r>
              <a:rPr lang="en-US" dirty="0"/>
              <a:t>, 2021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E7E6B6-A2B1-1346-8E39-9B506FD48EDF}"/>
              </a:ext>
            </a:extLst>
          </p:cNvPr>
          <p:cNvSpPr txBox="1"/>
          <p:nvPr/>
        </p:nvSpPr>
        <p:spPr>
          <a:xfrm>
            <a:off x="3897459" y="5776698"/>
            <a:ext cx="3760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On “track” to learn AI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B051527-6029-EE45-AB2F-3D90CF1F511D}"/>
              </a:ext>
            </a:extLst>
          </p:cNvPr>
          <p:cNvCxnSpPr>
            <a:cxnSpLocks/>
            <a:endCxn id="13" idx="3"/>
          </p:cNvCxnSpPr>
          <p:nvPr/>
        </p:nvCxnSpPr>
        <p:spPr>
          <a:xfrm>
            <a:off x="87549" y="5425891"/>
            <a:ext cx="12104452" cy="1984"/>
          </a:xfrm>
          <a:prstGeom prst="line">
            <a:avLst/>
          </a:prstGeom>
          <a:ln w="57150">
            <a:solidFill>
              <a:srgbClr val="FFFF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C6F69F7C-A6AE-404A-BE60-3768B7421FF2}"/>
              </a:ext>
            </a:extLst>
          </p:cNvPr>
          <p:cNvSpPr/>
          <p:nvPr/>
        </p:nvSpPr>
        <p:spPr>
          <a:xfrm>
            <a:off x="4972833" y="6361473"/>
            <a:ext cx="1954060" cy="377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058B56-868C-194F-AE76-DDEC280F1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10" y="725866"/>
            <a:ext cx="3131924" cy="27958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38E7A2-E933-CB43-9181-3EF2D6786584}"/>
              </a:ext>
            </a:extLst>
          </p:cNvPr>
          <p:cNvSpPr txBox="1"/>
          <p:nvPr/>
        </p:nvSpPr>
        <p:spPr>
          <a:xfrm>
            <a:off x="4080531" y="725866"/>
            <a:ext cx="663675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b="1" dirty="0"/>
              <a:t>AI Racing League</a:t>
            </a:r>
          </a:p>
          <a:p>
            <a:pPr algn="ctr"/>
            <a:r>
              <a:rPr lang="en-US" sz="4000" b="1" dirty="0"/>
              <a:t>A Code Savvy Program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34068D-4426-504E-B75E-ED0BA2D4E703}"/>
              </a:ext>
            </a:extLst>
          </p:cNvPr>
          <p:cNvSpPr txBox="1"/>
          <p:nvPr/>
        </p:nvSpPr>
        <p:spPr>
          <a:xfrm>
            <a:off x="5414229" y="2541748"/>
            <a:ext cx="3969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Questions: kidscode@codesavvy.org</a:t>
            </a:r>
          </a:p>
        </p:txBody>
      </p:sp>
    </p:spTree>
    <p:extLst>
      <p:ext uri="{BB962C8B-B14F-4D97-AF65-F5344CB8AC3E}">
        <p14:creationId xmlns:p14="http://schemas.microsoft.com/office/powerpoint/2010/main" val="1536022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6E5C-60B6-1F44-A7F1-911B38786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357F3-A996-0A4F-BD60-406C0A817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" y="1312432"/>
            <a:ext cx="10805159" cy="486453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Our Web Site: </a:t>
            </a:r>
            <a:r>
              <a:rPr lang="en-US" dirty="0"/>
              <a:t>http://codesavvy.org</a:t>
            </a:r>
          </a:p>
          <a:p>
            <a:pPr marL="0" indent="0">
              <a:buNone/>
            </a:pPr>
            <a:r>
              <a:rPr lang="en-US" b="1" dirty="0"/>
              <a:t>Questions: </a:t>
            </a:r>
            <a:r>
              <a:rPr lang="en-US" dirty="0"/>
              <a:t>kidscode@codesavvy.org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Scratch: </a:t>
            </a:r>
            <a:r>
              <a:rPr lang="en-US" dirty="0"/>
              <a:t>http://coderdojotc.org/python</a:t>
            </a:r>
          </a:p>
          <a:p>
            <a:pPr marL="0" indent="0">
              <a:buNone/>
            </a:pPr>
            <a:r>
              <a:rPr lang="en-US" b="1" dirty="0"/>
              <a:t>Mbot: </a:t>
            </a:r>
            <a:r>
              <a:rPr lang="en-US" sz="2400" dirty="0"/>
              <a:t>http://dmccreary.github.io/coderdojo-robots</a:t>
            </a:r>
          </a:p>
          <a:p>
            <a:pPr marL="0" indent="0">
              <a:buNone/>
            </a:pPr>
            <a:r>
              <a:rPr lang="en-US" b="1" dirty="0"/>
              <a:t>Python: </a:t>
            </a:r>
            <a:r>
              <a:rPr lang="en-US" dirty="0"/>
              <a:t>http://coderdojotc.org/python</a:t>
            </a:r>
          </a:p>
          <a:p>
            <a:pPr marL="0" indent="0">
              <a:buNone/>
            </a:pPr>
            <a:r>
              <a:rPr lang="en-US" b="1" dirty="0"/>
              <a:t>MicroPython</a:t>
            </a:r>
            <a:r>
              <a:rPr lang="en-US" dirty="0"/>
              <a:t> (beta): http://coderdojotc.org/micropython</a:t>
            </a:r>
          </a:p>
          <a:p>
            <a:pPr marL="0" indent="0">
              <a:buNone/>
            </a:pPr>
            <a:r>
              <a:rPr lang="en-US" b="1" dirty="0"/>
              <a:t>AI Racing League</a:t>
            </a:r>
            <a:r>
              <a:rPr lang="en-US" dirty="0"/>
              <a:t>: https://coderdojotc.org/ai-racing-league</a:t>
            </a:r>
          </a:p>
          <a:p>
            <a:pPr marL="0" indent="0">
              <a:buNone/>
            </a:pPr>
            <a:r>
              <a:rPr lang="en-US" b="1" dirty="0"/>
              <a:t>Mentor Resources</a:t>
            </a:r>
            <a:r>
              <a:rPr lang="en-US" dirty="0"/>
              <a:t>: http://coderdojotc.org/CoderDojoTC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F251F-FC4D-A54C-823A-A089260A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180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31BC2-C513-9E47-8DB9-91F9267DE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311" y="195282"/>
            <a:ext cx="10515600" cy="1046986"/>
          </a:xfrm>
        </p:spPr>
        <p:txBody>
          <a:bodyPr/>
          <a:lstStyle/>
          <a:p>
            <a:r>
              <a:rPr lang="en-US" dirty="0"/>
              <a:t>About Code Savvy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C5A9D-F113-CD44-8A9A-1B1B6AB63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5103" y="1779246"/>
            <a:ext cx="2310764" cy="280296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sz="2000" dirty="0"/>
              <a:t>https://codesavvy.org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E06981-52C4-7244-8C78-CAADA017C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AC2E8-9D4D-C74F-BF66-98C28F6E18B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799B51-05FA-3349-945C-2EF8DC0123D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2220" y="1566871"/>
            <a:ext cx="1670397" cy="11692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A6B5BE-9F61-8841-BB62-DFACF361C951}"/>
              </a:ext>
            </a:extLst>
          </p:cNvPr>
          <p:cNvSpPr txBox="1"/>
          <p:nvPr/>
        </p:nvSpPr>
        <p:spPr>
          <a:xfrm>
            <a:off x="2663985" y="4662672"/>
            <a:ext cx="20189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Twin Cities</a:t>
            </a:r>
          </a:p>
          <a:p>
            <a:r>
              <a:rPr lang="en-US" dirty="0"/>
              <a:t>Rebecca CoderDojo</a:t>
            </a:r>
          </a:p>
          <a:p>
            <a:r>
              <a:rPr lang="en-US" dirty="0"/>
              <a:t>Northfield </a:t>
            </a:r>
            <a:r>
              <a:rPr lang="en-US" sz="1400" dirty="0"/>
              <a:t>etc</a:t>
            </a:r>
            <a:r>
              <a:rPr lang="en-US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2E66E0-FD52-A44D-BF51-2CFABA7F7880}"/>
              </a:ext>
            </a:extLst>
          </p:cNvPr>
          <p:cNvSpPr txBox="1"/>
          <p:nvPr/>
        </p:nvSpPr>
        <p:spPr>
          <a:xfrm>
            <a:off x="4740248" y="4655446"/>
            <a:ext cx="1821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Annual Challenge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8FE274-9FFE-8A44-97A5-4F2609626496}"/>
              </a:ext>
            </a:extLst>
          </p:cNvPr>
          <p:cNvSpPr txBox="1"/>
          <p:nvPr/>
        </p:nvSpPr>
        <p:spPr>
          <a:xfrm>
            <a:off x="6677523" y="4843048"/>
            <a:ext cx="2467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Teaching Computer Science</a:t>
            </a:r>
          </a:p>
          <a:p>
            <a:pPr algn="ctr"/>
            <a:r>
              <a:rPr lang="en-US" sz="1600" dirty="0"/>
              <a:t>Teacher Education</a:t>
            </a:r>
          </a:p>
          <a:p>
            <a:pPr algn="ctr"/>
            <a:r>
              <a:rPr lang="en-US" sz="1600" dirty="0"/>
              <a:t>@mncodes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DA819A-D1A6-794D-9E60-EC621DF17136}"/>
              </a:ext>
            </a:extLst>
          </p:cNvPr>
          <p:cNvSpPr txBox="1"/>
          <p:nvPr/>
        </p:nvSpPr>
        <p:spPr>
          <a:xfrm>
            <a:off x="9638701" y="4369265"/>
            <a:ext cx="20664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Code Clubs</a:t>
            </a:r>
          </a:p>
          <a:p>
            <a:r>
              <a:rPr lang="en-US" dirty="0"/>
              <a:t>Code Camps</a:t>
            </a:r>
          </a:p>
          <a:p>
            <a:r>
              <a:rPr lang="en-US" dirty="0"/>
              <a:t>Mentor Training</a:t>
            </a:r>
          </a:p>
          <a:p>
            <a:r>
              <a:rPr lang="en-US" dirty="0"/>
              <a:t>Virtual Learning</a:t>
            </a:r>
          </a:p>
          <a:p>
            <a:r>
              <a:rPr lang="en-US" dirty="0"/>
              <a:t>STEM Curriculum</a:t>
            </a:r>
          </a:p>
          <a:p>
            <a:r>
              <a:rPr lang="en-US" dirty="0"/>
              <a:t>Corporate Programs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0A5C6AC-EC62-A84A-B9B4-B48B71014D13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1332198" y="2644189"/>
            <a:ext cx="3674760" cy="1466903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A60BEA-ECF3-A047-9715-64178AFFC30C}"/>
              </a:ext>
            </a:extLst>
          </p:cNvPr>
          <p:cNvCxnSpPr>
            <a:cxnSpLocks/>
          </p:cNvCxnSpPr>
          <p:nvPr/>
        </p:nvCxnSpPr>
        <p:spPr>
          <a:xfrm flipH="1">
            <a:off x="3589168" y="2791733"/>
            <a:ext cx="1789889" cy="1328827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11F11EA-74EA-934D-909A-70C7947FAC1A}"/>
              </a:ext>
            </a:extLst>
          </p:cNvPr>
          <p:cNvCxnSpPr>
            <a:cxnSpLocks/>
          </p:cNvCxnSpPr>
          <p:nvPr/>
        </p:nvCxnSpPr>
        <p:spPr>
          <a:xfrm>
            <a:off x="6307473" y="2792751"/>
            <a:ext cx="952310" cy="1014197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54FC975-F494-1A41-90D4-9804E680CD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5002" y="4541887"/>
            <a:ext cx="1046756" cy="93442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7BD4908-8D78-CB44-A087-0A35D478A3C2}"/>
              </a:ext>
            </a:extLst>
          </p:cNvPr>
          <p:cNvSpPr txBox="1"/>
          <p:nvPr/>
        </p:nvSpPr>
        <p:spPr>
          <a:xfrm>
            <a:off x="447981" y="4111092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Racing League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06F93AF-8006-A540-8A93-797AC8362B66}"/>
              </a:ext>
            </a:extLst>
          </p:cNvPr>
          <p:cNvCxnSpPr>
            <a:cxnSpLocks/>
          </p:cNvCxnSpPr>
          <p:nvPr/>
        </p:nvCxnSpPr>
        <p:spPr>
          <a:xfrm>
            <a:off x="5766150" y="2867470"/>
            <a:ext cx="0" cy="1416287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oderDojo - Salesforce.org">
            <a:extLst>
              <a:ext uri="{FF2B5EF4-FFF2-40B4-BE49-F238E27FC236}">
                <a16:creationId xmlns:a16="http://schemas.microsoft.com/office/drawing/2014/main" id="{C9861957-7397-8C47-8429-26843134B6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674915" y="4213811"/>
            <a:ext cx="1380586" cy="393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bout | Technovation">
            <a:extLst>
              <a:ext uri="{FF2B5EF4-FFF2-40B4-BE49-F238E27FC236}">
                <a16:creationId xmlns:a16="http://schemas.microsoft.com/office/drawing/2014/main" id="{2DD6CE17-D6D3-FF42-9F0F-0A821C188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2122" y="4437796"/>
            <a:ext cx="1800494" cy="208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NCodes Cohort – Code Savvy Educators">
            <a:extLst>
              <a:ext uri="{FF2B5EF4-FFF2-40B4-BE49-F238E27FC236}">
                <a16:creationId xmlns:a16="http://schemas.microsoft.com/office/drawing/2014/main" id="{D518D934-EC04-9A46-9C85-29125CA807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375193" y="3816546"/>
            <a:ext cx="848842" cy="934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2032BDF-31EF-5D40-A2EA-0AC454F5D289}"/>
              </a:ext>
            </a:extLst>
          </p:cNvPr>
          <p:cNvCxnSpPr>
            <a:cxnSpLocks/>
          </p:cNvCxnSpPr>
          <p:nvPr/>
        </p:nvCxnSpPr>
        <p:spPr>
          <a:xfrm>
            <a:off x="6642093" y="2592159"/>
            <a:ext cx="3606807" cy="1716090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7AD108-B187-AB48-862F-1FE30CC32225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602617" y="2151511"/>
            <a:ext cx="2702748" cy="87066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E918AC9-5A81-5540-A1DA-5241E43EF1AD}"/>
              </a:ext>
            </a:extLst>
          </p:cNvPr>
          <p:cNvSpPr txBox="1"/>
          <p:nvPr/>
        </p:nvSpPr>
        <p:spPr>
          <a:xfrm>
            <a:off x="9436765" y="2024474"/>
            <a:ext cx="22828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Special Events</a:t>
            </a:r>
          </a:p>
          <a:p>
            <a:r>
              <a:rPr lang="en-US" dirty="0"/>
              <a:t>MN State Fair</a:t>
            </a:r>
          </a:p>
          <a:p>
            <a:r>
              <a:rPr lang="en-US" dirty="0"/>
              <a:t>Hackathons</a:t>
            </a:r>
          </a:p>
          <a:p>
            <a:r>
              <a:rPr lang="en-US" dirty="0"/>
              <a:t>LED Costume Contests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559BC0B-B4FE-674C-94DB-A6D2294632EC}"/>
              </a:ext>
            </a:extLst>
          </p:cNvPr>
          <p:cNvCxnSpPr>
            <a:cxnSpLocks/>
          </p:cNvCxnSpPr>
          <p:nvPr/>
        </p:nvCxnSpPr>
        <p:spPr>
          <a:xfrm flipH="1">
            <a:off x="1721758" y="4849966"/>
            <a:ext cx="910507" cy="0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5640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AFC53-183E-5A40-BEE3-E17B44784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AI Racing League?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0CE6E-206D-AD41-BE00-38E3AC937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8545" y="1896777"/>
            <a:ext cx="5001836" cy="4215641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 new </a:t>
            </a:r>
            <a:r>
              <a:rPr lang="en-US" b="1" dirty="0"/>
              <a:t>Code Savvy </a:t>
            </a:r>
            <a:r>
              <a:rPr lang="en-US" dirty="0"/>
              <a:t>Program working closely with CoderDojo Twin Cities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way to get students involve in STEM using a fun robot activity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curriculum based around the popular “Donkey Care” design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way to build a community</a:t>
            </a:r>
          </a:p>
          <a:p>
            <a:pPr lvl="1"/>
            <a:r>
              <a:rPr lang="en-US" dirty="0"/>
              <a:t>Teachers</a:t>
            </a:r>
          </a:p>
          <a:p>
            <a:pPr lvl="1"/>
            <a:r>
              <a:rPr lang="en-US" dirty="0"/>
              <a:t>CoderDojo Mentors</a:t>
            </a:r>
          </a:p>
          <a:p>
            <a:pPr lvl="1"/>
            <a:r>
              <a:rPr lang="en-US" dirty="0"/>
              <a:t>Students</a:t>
            </a:r>
          </a:p>
          <a:p>
            <a:pPr lvl="1"/>
            <a:r>
              <a:rPr lang="en-US" dirty="0"/>
              <a:t>AI Researchers (Optum)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688E2B-EE86-DE4E-86BA-39AE626B8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AC2E8-9D4D-C74F-BF66-98C28F6E18B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C45E74-EE0A-144A-9D48-6E23AB2F3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84" y="1935993"/>
            <a:ext cx="5657141" cy="26307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A673CA-9F2C-DC45-B316-50647D8E3E1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297" y="4460146"/>
            <a:ext cx="2161563" cy="6079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C59996-FB60-274D-BE11-1FC643F885AA}"/>
              </a:ext>
            </a:extLst>
          </p:cNvPr>
          <p:cNvSpPr txBox="1"/>
          <p:nvPr/>
        </p:nvSpPr>
        <p:spPr>
          <a:xfrm>
            <a:off x="872133" y="5033534"/>
            <a:ext cx="1290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Twin Cities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38B2F73-7A61-2F45-BBBE-801E56E0AD99}"/>
              </a:ext>
            </a:extLst>
          </p:cNvPr>
          <p:cNvSpPr/>
          <p:nvPr/>
        </p:nvSpPr>
        <p:spPr>
          <a:xfrm>
            <a:off x="633992" y="2541719"/>
            <a:ext cx="1440715" cy="12954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7541E4-1BEC-0E45-A99B-F854AE2A0CE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8767" y="2645992"/>
            <a:ext cx="1187450" cy="107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35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1345-2C6D-164D-9A86-71FA33252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CodeDojo TC Curriculum (Fall 2021)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4737F-0415-F546-926C-FE3F25803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9909" y="5825331"/>
            <a:ext cx="8429458" cy="66904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/>
              <a:t>Student driven “Agile” mentoring / rhizomatic learning / concept cards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0AE1A6-FD7A-BB44-BA2C-4AC5772C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AC2E8-9D4D-C74F-BF66-98C28F6E18B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0E8AB9-8D85-8C48-9A93-384E363B4A4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77865" y="3055736"/>
            <a:ext cx="1187450" cy="1070476"/>
          </a:xfrm>
          <a:prstGeom prst="rect">
            <a:avLst/>
          </a:prstGeom>
        </p:spPr>
      </p:pic>
      <p:pic>
        <p:nvPicPr>
          <p:cNvPr id="2050" name="Picture 2" descr="Scratch Logos">
            <a:extLst>
              <a:ext uri="{FF2B5EF4-FFF2-40B4-BE49-F238E27FC236}">
                <a16:creationId xmlns:a16="http://schemas.microsoft.com/office/drawing/2014/main" id="{9C18B870-F67A-6E4E-89FB-3734A47C9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5142" y="3032384"/>
            <a:ext cx="1587500" cy="119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B6F5B2-D9C9-634A-8E45-54BF14BB0B6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89762" y="1868313"/>
            <a:ext cx="1002583" cy="860944"/>
          </a:xfrm>
          <a:prstGeom prst="rect">
            <a:avLst/>
          </a:prstGeom>
        </p:spPr>
      </p:pic>
      <p:pic>
        <p:nvPicPr>
          <p:cNvPr id="2054" name="Picture 6" descr="Python Logo Png Transparent Images - Logo Transparent Background Python  Programming Language, Png Download , Transparent Png Image - PNGitem">
            <a:extLst>
              <a:ext uri="{FF2B5EF4-FFF2-40B4-BE49-F238E27FC236}">
                <a16:creationId xmlns:a16="http://schemas.microsoft.com/office/drawing/2014/main" id="{11072C67-1932-8F45-8E65-8330061733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133" t="3204" r="25232" b="2023"/>
          <a:stretch/>
        </p:blipFill>
        <p:spPr bwMode="auto">
          <a:xfrm>
            <a:off x="3343917" y="3827518"/>
            <a:ext cx="945039" cy="112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04936B-2A8C-AD48-A405-5905C0A76BF1}"/>
              </a:ext>
            </a:extLst>
          </p:cNvPr>
          <p:cNvSpPr txBox="1"/>
          <p:nvPr/>
        </p:nvSpPr>
        <p:spPr>
          <a:xfrm>
            <a:off x="3229387" y="2749665"/>
            <a:ext cx="990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mbot</a:t>
            </a:r>
          </a:p>
          <a:p>
            <a:pPr algn="ctr"/>
            <a:r>
              <a:rPr lang="en-US" dirty="0"/>
              <a:t>(scratch)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431D785-6DA2-F848-AC3D-4C4C615E073D}"/>
              </a:ext>
            </a:extLst>
          </p:cNvPr>
          <p:cNvCxnSpPr>
            <a:cxnSpLocks/>
          </p:cNvCxnSpPr>
          <p:nvPr/>
        </p:nvCxnSpPr>
        <p:spPr>
          <a:xfrm flipV="1">
            <a:off x="1576442" y="2560777"/>
            <a:ext cx="1540853" cy="595521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 descr="$25 Robot Platform for Teaching Programming">
            <a:extLst>
              <a:ext uri="{FF2B5EF4-FFF2-40B4-BE49-F238E27FC236}">
                <a16:creationId xmlns:a16="http://schemas.microsoft.com/office/drawing/2014/main" id="{F9725932-0C48-F84A-A812-CBB4E301C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55467" y="2373761"/>
            <a:ext cx="1099060" cy="82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A844B96-7846-C54A-85FC-902C9882554B}"/>
              </a:ext>
            </a:extLst>
          </p:cNvPr>
          <p:cNvSpPr txBox="1"/>
          <p:nvPr/>
        </p:nvSpPr>
        <p:spPr>
          <a:xfrm>
            <a:off x="7467038" y="1927222"/>
            <a:ext cx="227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$25 Arduino Robot (C)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3921C4F-6542-6B4F-817D-EA23298A0598}"/>
              </a:ext>
            </a:extLst>
          </p:cNvPr>
          <p:cNvCxnSpPr>
            <a:cxnSpLocks/>
          </p:cNvCxnSpPr>
          <p:nvPr/>
        </p:nvCxnSpPr>
        <p:spPr>
          <a:xfrm>
            <a:off x="4394380" y="2298785"/>
            <a:ext cx="1167280" cy="255918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8859B56-EA6D-4948-A64B-C5140C2F1BB5}"/>
              </a:ext>
            </a:extLst>
          </p:cNvPr>
          <p:cNvCxnSpPr>
            <a:cxnSpLocks/>
          </p:cNvCxnSpPr>
          <p:nvPr/>
        </p:nvCxnSpPr>
        <p:spPr>
          <a:xfrm>
            <a:off x="2178094" y="3874556"/>
            <a:ext cx="1178016" cy="264284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0639F2AB-AA92-BB46-BF35-A9505B01C6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4638" y="2254393"/>
            <a:ext cx="813744" cy="60062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5F09748F-7120-D944-A0B5-58E240ADEA6A}"/>
              </a:ext>
            </a:extLst>
          </p:cNvPr>
          <p:cNvSpPr txBox="1"/>
          <p:nvPr/>
        </p:nvSpPr>
        <p:spPr>
          <a:xfrm>
            <a:off x="5247818" y="1859158"/>
            <a:ext cx="169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Arduino Uno (C)</a:t>
            </a:r>
          </a:p>
        </p:txBody>
      </p:sp>
      <p:grpSp>
        <p:nvGrpSpPr>
          <p:cNvPr id="2066" name="Group 2065">
            <a:extLst>
              <a:ext uri="{FF2B5EF4-FFF2-40B4-BE49-F238E27FC236}">
                <a16:creationId xmlns:a16="http://schemas.microsoft.com/office/drawing/2014/main" id="{06DBCA81-FA1A-A24A-8050-CABEDB7A0865}"/>
              </a:ext>
            </a:extLst>
          </p:cNvPr>
          <p:cNvGrpSpPr/>
          <p:nvPr/>
        </p:nvGrpSpPr>
        <p:grpSpPr>
          <a:xfrm>
            <a:off x="4348036" y="2947009"/>
            <a:ext cx="2648627" cy="2510706"/>
            <a:chOff x="4348036" y="2947009"/>
            <a:chExt cx="2648627" cy="2510706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93CE34E-233D-814E-9F47-7D495557B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37603" y="3919849"/>
              <a:ext cx="1019698" cy="810903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04D755F-F035-C34F-A7CA-287B8F4571BD}"/>
                </a:ext>
              </a:extLst>
            </p:cNvPr>
            <p:cNvSpPr txBox="1"/>
            <p:nvPr/>
          </p:nvSpPr>
          <p:spPr>
            <a:xfrm>
              <a:off x="5195336" y="4811384"/>
              <a:ext cx="18013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$4 Micropython</a:t>
              </a:r>
            </a:p>
            <a:p>
              <a:pPr algn="ctr"/>
              <a:r>
                <a:rPr lang="en-US" dirty="0"/>
                <a:t>Raspberry Pi Pico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8B9C1A3-39B2-E845-9F49-F5B43B538604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>
              <a:off x="4348036" y="4137164"/>
              <a:ext cx="1189567" cy="188137"/>
            </a:xfrm>
            <a:prstGeom prst="line">
              <a:avLst/>
            </a:prstGeom>
            <a:ln w="76200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E10D484-E0ED-1145-A524-2657BB0E19A8}"/>
                </a:ext>
              </a:extLst>
            </p:cNvPr>
            <p:cNvCxnSpPr>
              <a:cxnSpLocks/>
            </p:cNvCxnSpPr>
            <p:nvPr/>
          </p:nvCxnSpPr>
          <p:spPr>
            <a:xfrm>
              <a:off x="6059472" y="2947009"/>
              <a:ext cx="0" cy="927547"/>
            </a:xfrm>
            <a:prstGeom prst="line">
              <a:avLst/>
            </a:prstGeom>
            <a:ln w="76200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B0FD72D-D310-6741-9702-1C345003D047}"/>
              </a:ext>
            </a:extLst>
          </p:cNvPr>
          <p:cNvCxnSpPr>
            <a:cxnSpLocks/>
          </p:cNvCxnSpPr>
          <p:nvPr/>
        </p:nvCxnSpPr>
        <p:spPr>
          <a:xfrm>
            <a:off x="6529792" y="2568857"/>
            <a:ext cx="1083457" cy="116877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7734DBB9-04DE-B64F-A915-B0F50C8C1A65}"/>
              </a:ext>
            </a:extLst>
          </p:cNvPr>
          <p:cNvSpPr txBox="1"/>
          <p:nvPr/>
        </p:nvSpPr>
        <p:spPr>
          <a:xfrm>
            <a:off x="9787373" y="4325301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Racing League</a:t>
            </a:r>
          </a:p>
        </p:txBody>
      </p:sp>
      <p:grpSp>
        <p:nvGrpSpPr>
          <p:cNvPr id="2067" name="Group 2066">
            <a:extLst>
              <a:ext uri="{FF2B5EF4-FFF2-40B4-BE49-F238E27FC236}">
                <a16:creationId xmlns:a16="http://schemas.microsoft.com/office/drawing/2014/main" id="{89FC87AD-2C3E-7E44-A355-7D709F3919DD}"/>
              </a:ext>
            </a:extLst>
          </p:cNvPr>
          <p:cNvGrpSpPr/>
          <p:nvPr/>
        </p:nvGrpSpPr>
        <p:grpSpPr>
          <a:xfrm>
            <a:off x="6502335" y="3840543"/>
            <a:ext cx="3575530" cy="1634490"/>
            <a:chOff x="6502335" y="3840543"/>
            <a:chExt cx="3575530" cy="1634490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7529479D-2621-F54B-BB35-ABDE52313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61838" y="3840543"/>
              <a:ext cx="1292689" cy="969517"/>
            </a:xfrm>
            <a:prstGeom prst="rect">
              <a:avLst/>
            </a:prstGeom>
          </p:spPr>
        </p:pic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F051B08-644E-7B4E-A600-5FFAAEC50296}"/>
                </a:ext>
              </a:extLst>
            </p:cNvPr>
            <p:cNvCxnSpPr>
              <a:cxnSpLocks/>
            </p:cNvCxnSpPr>
            <p:nvPr/>
          </p:nvCxnSpPr>
          <p:spPr>
            <a:xfrm>
              <a:off x="6502335" y="4300848"/>
              <a:ext cx="988656" cy="0"/>
            </a:xfrm>
            <a:prstGeom prst="line">
              <a:avLst/>
            </a:prstGeom>
            <a:ln w="76200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DD1EF63-6A63-D248-A9A5-FE1B8175D2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96745" y="3874556"/>
              <a:ext cx="1081120" cy="426292"/>
            </a:xfrm>
            <a:prstGeom prst="line">
              <a:avLst/>
            </a:prstGeom>
            <a:ln w="76200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CD9284B-3669-8847-8679-F0C3B2CC103F}"/>
                </a:ext>
              </a:extLst>
            </p:cNvPr>
            <p:cNvSpPr txBox="1"/>
            <p:nvPr/>
          </p:nvSpPr>
          <p:spPr>
            <a:xfrm>
              <a:off x="7582313" y="4828702"/>
              <a:ext cx="13985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Pico Robot</a:t>
              </a:r>
            </a:p>
            <a:p>
              <a:pPr algn="ctr"/>
              <a:r>
                <a:rPr lang="en-US" dirty="0"/>
                <a:t>MicroPython</a:t>
              </a:r>
            </a:p>
          </p:txBody>
        </p:sp>
      </p:grpSp>
      <p:sp>
        <p:nvSpPr>
          <p:cNvPr id="2060" name="TextBox 2059">
            <a:extLst>
              <a:ext uri="{FF2B5EF4-FFF2-40B4-BE49-F238E27FC236}">
                <a16:creationId xmlns:a16="http://schemas.microsoft.com/office/drawing/2014/main" id="{F6E51E7A-624D-1641-8A41-9CCBDBF7E807}"/>
              </a:ext>
            </a:extLst>
          </p:cNvPr>
          <p:cNvSpPr txBox="1"/>
          <p:nvPr/>
        </p:nvSpPr>
        <p:spPr>
          <a:xfrm>
            <a:off x="9345266" y="2624808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?</a:t>
            </a:r>
          </a:p>
        </p:txBody>
      </p:sp>
      <p:sp>
        <p:nvSpPr>
          <p:cNvPr id="2061" name="TextBox 2060">
            <a:extLst>
              <a:ext uri="{FF2B5EF4-FFF2-40B4-BE49-F238E27FC236}">
                <a16:creationId xmlns:a16="http://schemas.microsoft.com/office/drawing/2014/main" id="{15D9EA69-C34D-1E4A-8B35-30EF12FC17CC}"/>
              </a:ext>
            </a:extLst>
          </p:cNvPr>
          <p:cNvSpPr txBox="1"/>
          <p:nvPr/>
        </p:nvSpPr>
        <p:spPr>
          <a:xfrm>
            <a:off x="6184780" y="3257394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200x</a:t>
            </a:r>
          </a:p>
        </p:txBody>
      </p:sp>
      <p:sp>
        <p:nvSpPr>
          <p:cNvPr id="2063" name="TextBox 2062">
            <a:extLst>
              <a:ext uri="{FF2B5EF4-FFF2-40B4-BE49-F238E27FC236}">
                <a16:creationId xmlns:a16="http://schemas.microsoft.com/office/drawing/2014/main" id="{42EDFD53-0B36-214E-9B58-0F5835AAC403}"/>
              </a:ext>
            </a:extLst>
          </p:cNvPr>
          <p:cNvSpPr txBox="1"/>
          <p:nvPr/>
        </p:nvSpPr>
        <p:spPr>
          <a:xfrm>
            <a:off x="359838" y="4305766"/>
            <a:ext cx="13649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</a:t>
            </a:r>
          </a:p>
          <a:p>
            <a:r>
              <a:rPr lang="en-US" dirty="0"/>
              <a:t>Mobile Apps</a:t>
            </a:r>
          </a:p>
          <a:p>
            <a:r>
              <a:rPr lang="en-US" dirty="0"/>
              <a:t>Unity</a:t>
            </a:r>
          </a:p>
        </p:txBody>
      </p:sp>
    </p:spTree>
    <p:extLst>
      <p:ext uri="{BB962C8B-B14F-4D97-AF65-F5344CB8AC3E}">
        <p14:creationId xmlns:p14="http://schemas.microsoft.com/office/powerpoint/2010/main" val="3249650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9B39A-66EA-4F41-8A06-BCCB67C24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AI Racing League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AD81E-1A9D-A442-B257-E0BA330F2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9016" y="1699409"/>
            <a:ext cx="5918784" cy="455285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dirty="0"/>
              <a:t>“High touch” hands-on learning for single-day events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Mentors work directly with students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Background checks (free) for all students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No more than </a:t>
            </a:r>
            <a:r>
              <a:rPr lang="en-US" sz="2000" b="1" dirty="0"/>
              <a:t>three</a:t>
            </a:r>
            <a:r>
              <a:rPr lang="en-US" sz="2000" dirty="0"/>
              <a:t> students per mentor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No fees – leverage STEM grants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Concept cards are used to decompose complex learning into components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Easy to integrate into local CoderDojo programs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All content is licensed for noncommercial reuse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Focus on low-cost but </a:t>
            </a:r>
            <a:r>
              <a:rPr lang="en-US" sz="2000" b="1" dirty="0">
                <a:solidFill>
                  <a:srgbClr val="E87722"/>
                </a:solidFill>
              </a:rPr>
              <a:t>fun</a:t>
            </a:r>
            <a:r>
              <a:rPr lang="en-US" sz="2000" dirty="0"/>
              <a:t> events!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7CB9A-880F-2C4D-930A-B3FECE7F2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AC2E8-9D4D-C74F-BF66-98C28F6E18B5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2B10B36-64C0-0F4F-B3C6-4AB8510A231A}"/>
              </a:ext>
            </a:extLst>
          </p:cNvPr>
          <p:cNvGrpSpPr/>
          <p:nvPr/>
        </p:nvGrpSpPr>
        <p:grpSpPr>
          <a:xfrm>
            <a:off x="355031" y="1808489"/>
            <a:ext cx="5150108" cy="3786498"/>
            <a:chOff x="991270" y="1624106"/>
            <a:chExt cx="8164686" cy="510290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903664-2EF6-8842-9826-ED3879BD9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270" y="1993438"/>
              <a:ext cx="4483100" cy="3991991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6933F77-5040-334F-9DD0-026B87630C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65024" y="2519992"/>
              <a:ext cx="1034420" cy="204319"/>
            </a:xfrm>
            <a:prstGeom prst="straightConnector1">
              <a:avLst/>
            </a:prstGeom>
            <a:ln w="25400" cap="rnd">
              <a:solidFill>
                <a:schemeClr val="tx1">
                  <a:alpha val="28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568D1E-0E56-A748-8E5D-AEBBBC49546D}"/>
                </a:ext>
              </a:extLst>
            </p:cNvPr>
            <p:cNvSpPr txBox="1"/>
            <p:nvPr/>
          </p:nvSpPr>
          <p:spPr>
            <a:xfrm>
              <a:off x="5506819" y="2218709"/>
              <a:ext cx="2297953" cy="4977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Camera ($25)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9E4E1F9-4CFE-1443-87DC-146B3C2F2A99}"/>
                </a:ext>
              </a:extLst>
            </p:cNvPr>
            <p:cNvSpPr txBox="1"/>
            <p:nvPr/>
          </p:nvSpPr>
          <p:spPr>
            <a:xfrm>
              <a:off x="5098806" y="2949581"/>
              <a:ext cx="3288251" cy="4977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Raspberry Pi 4 ($60)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50E3933-E762-114C-8E7A-52C1682935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00108" y="3171377"/>
              <a:ext cx="674558" cy="157713"/>
            </a:xfrm>
            <a:prstGeom prst="straightConnector1">
              <a:avLst/>
            </a:prstGeom>
            <a:ln w="25400" cap="rnd">
              <a:solidFill>
                <a:schemeClr val="tx1">
                  <a:alpha val="28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C0733A-DBCE-424B-AC66-0A62E0B78F28}"/>
                </a:ext>
              </a:extLst>
            </p:cNvPr>
            <p:cNvSpPr txBox="1"/>
            <p:nvPr/>
          </p:nvSpPr>
          <p:spPr>
            <a:xfrm>
              <a:off x="3182132" y="1624106"/>
              <a:ext cx="25673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3D printed roll cage ($50)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C100985-73BC-8241-B811-329820B9DB86}"/>
                </a:ext>
              </a:extLst>
            </p:cNvPr>
            <p:cNvCxnSpPr>
              <a:cxnSpLocks/>
            </p:cNvCxnSpPr>
            <p:nvPr/>
          </p:nvCxnSpPr>
          <p:spPr>
            <a:xfrm>
              <a:off x="4055335" y="2002144"/>
              <a:ext cx="0" cy="299803"/>
            </a:xfrm>
            <a:prstGeom prst="straightConnector1">
              <a:avLst/>
            </a:prstGeom>
            <a:ln w="25400" cap="rnd">
              <a:solidFill>
                <a:schemeClr val="tx1">
                  <a:alpha val="28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D191920-8F5C-CC40-96C3-897DC09D15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18548" y="4812259"/>
              <a:ext cx="532150" cy="407404"/>
            </a:xfrm>
            <a:prstGeom prst="straightConnector1">
              <a:avLst/>
            </a:prstGeom>
            <a:ln w="25400" cap="rnd">
              <a:solidFill>
                <a:schemeClr val="tx1">
                  <a:alpha val="28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D4CF0E2-3749-5B41-B30B-1E1E8AFCDC7B}"/>
                </a:ext>
              </a:extLst>
            </p:cNvPr>
            <p:cNvSpPr txBox="1"/>
            <p:nvPr/>
          </p:nvSpPr>
          <p:spPr>
            <a:xfrm>
              <a:off x="5364067" y="4784145"/>
              <a:ext cx="2461506" cy="871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RC Car Chassis</a:t>
              </a:r>
            </a:p>
            <a:p>
              <a:r>
                <a:rPr lang="en-US" dirty="0"/>
                <a:t>($100-$200)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6EDD0AD-B7CB-954A-956F-B53CA0F1DAA2}"/>
                </a:ext>
              </a:extLst>
            </p:cNvPr>
            <p:cNvSpPr txBox="1"/>
            <p:nvPr/>
          </p:nvSpPr>
          <p:spPr>
            <a:xfrm>
              <a:off x="4329905" y="6229280"/>
              <a:ext cx="4826051" cy="497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Total Cost</a:t>
              </a:r>
              <a:r>
                <a:rPr lang="en-US" dirty="0"/>
                <a:t>: $250 to $400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3225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46CD3-BBB6-7843-B86E-977DB3446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071" y="83495"/>
            <a:ext cx="10515600" cy="562525"/>
          </a:xfrm>
        </p:spPr>
        <p:txBody>
          <a:bodyPr/>
          <a:lstStyle/>
          <a:p>
            <a:r>
              <a:rPr lang="en-US" dirty="0"/>
              <a:t>Introduction to Python Journey Map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E4E054-CC9A-5548-A63D-62DD51EE9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6</a:t>
            </a:fld>
            <a:endParaRPr lang="en-US"/>
          </a:p>
        </p:txBody>
      </p:sp>
      <p:pic>
        <p:nvPicPr>
          <p:cNvPr id="4098" name="Picture 2" descr="Beginning Python Journey Map">
            <a:extLst>
              <a:ext uri="{FF2B5EF4-FFF2-40B4-BE49-F238E27FC236}">
                <a16:creationId xmlns:a16="http://schemas.microsoft.com/office/drawing/2014/main" id="{C9535A22-481E-1D4F-AC9F-684D1A3F7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59474" y="1235858"/>
            <a:ext cx="9298193" cy="49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228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0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01580" y="3682975"/>
            <a:ext cx="488774" cy="79425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0"/>
          <p:cNvSpPr/>
          <p:nvPr/>
        </p:nvSpPr>
        <p:spPr>
          <a:xfrm>
            <a:off x="2383306" y="1719738"/>
            <a:ext cx="4996123" cy="1068004"/>
          </a:xfrm>
          <a:custGeom>
            <a:avLst/>
            <a:gdLst/>
            <a:ahLst/>
            <a:cxnLst/>
            <a:rect l="l" t="t" r="r" b="b"/>
            <a:pathLst>
              <a:path w="4392196" h="1068004" extrusionOk="0">
                <a:moveTo>
                  <a:pt x="0" y="681736"/>
                </a:moveTo>
                <a:cubicBezTo>
                  <a:pt x="115195" y="169892"/>
                  <a:pt x="1587686" y="-50868"/>
                  <a:pt x="2095046" y="9794"/>
                </a:cubicBezTo>
                <a:cubicBezTo>
                  <a:pt x="2602407" y="70456"/>
                  <a:pt x="2661305" y="928043"/>
                  <a:pt x="3044163" y="1045705"/>
                </a:cubicBezTo>
                <a:cubicBezTo>
                  <a:pt x="3427021" y="1163367"/>
                  <a:pt x="4167524" y="780183"/>
                  <a:pt x="4392196" y="715767"/>
                </a:cubicBezTo>
              </a:path>
            </a:pathLst>
          </a:custGeom>
          <a:noFill/>
          <a:ln w="3810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30"/>
          <p:cNvSpPr txBox="1">
            <a:spLocks noGrp="1"/>
          </p:cNvSpPr>
          <p:nvPr>
            <p:ph type="title"/>
          </p:nvPr>
        </p:nvSpPr>
        <p:spPr>
          <a:xfrm>
            <a:off x="469219" y="152305"/>
            <a:ext cx="10515600" cy="5625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000"/>
            </a:pPr>
            <a:r>
              <a:rPr lang="en" sz="4000" dirty="0"/>
              <a:t>AI Racing League Concept Cards</a:t>
            </a:r>
            <a:endParaRPr dirty="0"/>
          </a:p>
        </p:txBody>
      </p:sp>
      <p:sp>
        <p:nvSpPr>
          <p:cNvPr id="176" name="Google Shape;176;p30"/>
          <p:cNvSpPr/>
          <p:nvPr/>
        </p:nvSpPr>
        <p:spPr>
          <a:xfrm>
            <a:off x="2440763" y="1702196"/>
            <a:ext cx="4935675" cy="1103089"/>
          </a:xfrm>
          <a:custGeom>
            <a:avLst/>
            <a:gdLst/>
            <a:ahLst/>
            <a:cxnLst/>
            <a:rect l="l" t="t" r="r" b="b"/>
            <a:pathLst>
              <a:path w="4416711" h="1103089" extrusionOk="0">
                <a:moveTo>
                  <a:pt x="0" y="642297"/>
                </a:moveTo>
                <a:cubicBezTo>
                  <a:pt x="98728" y="112165"/>
                  <a:pt x="1574216" y="-56778"/>
                  <a:pt x="2085662" y="16075"/>
                </a:cubicBezTo>
                <a:cubicBezTo>
                  <a:pt x="2597108" y="88928"/>
                  <a:pt x="2680170" y="957184"/>
                  <a:pt x="3068678" y="1079418"/>
                </a:cubicBezTo>
                <a:cubicBezTo>
                  <a:pt x="3457186" y="1201652"/>
                  <a:pt x="4192039" y="813896"/>
                  <a:pt x="4416711" y="749480"/>
                </a:cubicBezTo>
              </a:path>
            </a:pathLst>
          </a:custGeom>
          <a:noFill/>
          <a:ln w="76200" cap="flat" cmpd="sng">
            <a:solidFill>
              <a:srgbClr val="FFFF0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0"/>
          <p:cNvSpPr/>
          <p:nvPr/>
        </p:nvSpPr>
        <p:spPr>
          <a:xfrm>
            <a:off x="7597079" y="3027657"/>
            <a:ext cx="1925606" cy="1851330"/>
          </a:xfrm>
          <a:custGeom>
            <a:avLst/>
            <a:gdLst/>
            <a:ahLst/>
            <a:cxnLst/>
            <a:rect l="l" t="t" r="r" b="b"/>
            <a:pathLst>
              <a:path w="1874069" h="1851330" extrusionOk="0">
                <a:moveTo>
                  <a:pt x="237426" y="0"/>
                </a:moveTo>
                <a:cubicBezTo>
                  <a:pt x="108121" y="358533"/>
                  <a:pt x="-125020" y="613795"/>
                  <a:pt x="82929" y="791946"/>
                </a:cubicBezTo>
                <a:cubicBezTo>
                  <a:pt x="290878" y="970097"/>
                  <a:pt x="1186597" y="892341"/>
                  <a:pt x="1485120" y="1068905"/>
                </a:cubicBezTo>
                <a:cubicBezTo>
                  <a:pt x="1783643" y="1245469"/>
                  <a:pt x="1787131" y="1595235"/>
                  <a:pt x="1874069" y="1851330"/>
                </a:cubicBezTo>
              </a:path>
            </a:pathLst>
          </a:custGeom>
          <a:noFill/>
          <a:ln w="3810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30"/>
          <p:cNvSpPr/>
          <p:nvPr/>
        </p:nvSpPr>
        <p:spPr>
          <a:xfrm>
            <a:off x="7628827" y="3011359"/>
            <a:ext cx="1906324" cy="2029591"/>
          </a:xfrm>
          <a:custGeom>
            <a:avLst/>
            <a:gdLst/>
            <a:ahLst/>
            <a:cxnLst/>
            <a:rect l="l" t="t" r="r" b="b"/>
            <a:pathLst>
              <a:path w="1855303" h="2029591" extrusionOk="0">
                <a:moveTo>
                  <a:pt x="266226" y="0"/>
                </a:moveTo>
                <a:cubicBezTo>
                  <a:pt x="-20095" y="402556"/>
                  <a:pt x="-65627" y="663286"/>
                  <a:pt x="82530" y="842191"/>
                </a:cubicBezTo>
                <a:cubicBezTo>
                  <a:pt x="230687" y="1021096"/>
                  <a:pt x="1126911" y="875530"/>
                  <a:pt x="1422373" y="1073430"/>
                </a:cubicBezTo>
                <a:cubicBezTo>
                  <a:pt x="1717835" y="1271330"/>
                  <a:pt x="1768365" y="1660374"/>
                  <a:pt x="1855303" y="2029591"/>
                </a:cubicBezTo>
              </a:path>
            </a:pathLst>
          </a:custGeom>
          <a:noFill/>
          <a:ln w="76200" cap="flat" cmpd="sng">
            <a:solidFill>
              <a:srgbClr val="FFFF0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9" name="Google Shape;179;p30"/>
          <p:cNvGrpSpPr/>
          <p:nvPr/>
        </p:nvGrpSpPr>
        <p:grpSpPr>
          <a:xfrm>
            <a:off x="8924106" y="4786372"/>
            <a:ext cx="1197204" cy="1517715"/>
            <a:chOff x="6345047" y="4691185"/>
            <a:chExt cx="1197204" cy="1517715"/>
          </a:xfrm>
        </p:grpSpPr>
        <p:sp>
          <p:nvSpPr>
            <p:cNvPr id="180" name="Google Shape;180;p30"/>
            <p:cNvSpPr/>
            <p:nvPr/>
          </p:nvSpPr>
          <p:spPr>
            <a:xfrm>
              <a:off x="6345047" y="4691185"/>
              <a:ext cx="1197204" cy="1517715"/>
            </a:xfrm>
            <a:prstGeom prst="roundRect">
              <a:avLst>
                <a:gd name="adj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0"/>
            <p:cNvSpPr/>
            <p:nvPr/>
          </p:nvSpPr>
          <p:spPr>
            <a:xfrm>
              <a:off x="6431459" y="4779954"/>
              <a:ext cx="1038424" cy="1344105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0"/>
            <p:cNvSpPr txBox="1"/>
            <p:nvPr/>
          </p:nvSpPr>
          <p:spPr>
            <a:xfrm>
              <a:off x="6513468" y="5100561"/>
              <a:ext cx="860364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/>
              <a: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Finishing</a:t>
              </a:r>
              <a:b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Concepts</a:t>
              </a:r>
              <a:endParaRPr/>
            </a:p>
          </p:txBody>
        </p:sp>
      </p:grpSp>
      <p:grpSp>
        <p:nvGrpSpPr>
          <p:cNvPr id="183" name="Google Shape;183;p30"/>
          <p:cNvGrpSpPr/>
          <p:nvPr/>
        </p:nvGrpSpPr>
        <p:grpSpPr>
          <a:xfrm>
            <a:off x="7274560" y="1631289"/>
            <a:ext cx="1197204" cy="1517715"/>
            <a:chOff x="6110140" y="1675030"/>
            <a:chExt cx="1197204" cy="1517715"/>
          </a:xfrm>
        </p:grpSpPr>
        <p:sp>
          <p:nvSpPr>
            <p:cNvPr id="184" name="Google Shape;184;p30"/>
            <p:cNvSpPr/>
            <p:nvPr/>
          </p:nvSpPr>
          <p:spPr>
            <a:xfrm>
              <a:off x="6110140" y="1675030"/>
              <a:ext cx="1197204" cy="1517715"/>
            </a:xfrm>
            <a:prstGeom prst="roundRect">
              <a:avLst>
                <a:gd name="adj" fmla="val 16667"/>
              </a:avLst>
            </a:pr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0"/>
            <p:cNvSpPr/>
            <p:nvPr/>
          </p:nvSpPr>
          <p:spPr>
            <a:xfrm>
              <a:off x="6196552" y="1763799"/>
              <a:ext cx="1038424" cy="1344105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0"/>
            <p:cNvSpPr txBox="1"/>
            <p:nvPr/>
          </p:nvSpPr>
          <p:spPr>
            <a:xfrm>
              <a:off x="6140703" y="2084406"/>
              <a:ext cx="1136080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/>
              <a: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Intermediate</a:t>
              </a:r>
              <a:b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Concepts</a:t>
              </a:r>
              <a:endParaRPr/>
            </a:p>
          </p:txBody>
        </p:sp>
      </p:grpSp>
      <p:grpSp>
        <p:nvGrpSpPr>
          <p:cNvPr id="187" name="Google Shape;187;p30"/>
          <p:cNvGrpSpPr/>
          <p:nvPr/>
        </p:nvGrpSpPr>
        <p:grpSpPr>
          <a:xfrm>
            <a:off x="1846940" y="2323152"/>
            <a:ext cx="1197204" cy="1517715"/>
            <a:chOff x="499621" y="1659370"/>
            <a:chExt cx="1197204" cy="1517715"/>
          </a:xfrm>
        </p:grpSpPr>
        <p:sp>
          <p:nvSpPr>
            <p:cNvPr id="188" name="Google Shape;188;p30"/>
            <p:cNvSpPr/>
            <p:nvPr/>
          </p:nvSpPr>
          <p:spPr>
            <a:xfrm>
              <a:off x="499621" y="1659370"/>
              <a:ext cx="1197204" cy="1517715"/>
            </a:xfrm>
            <a:prstGeom prst="roundRect">
              <a:avLst>
                <a:gd name="adj" fmla="val 16667"/>
              </a:avLst>
            </a:prstGeom>
            <a:solidFill>
              <a:srgbClr val="00B050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0"/>
            <p:cNvSpPr/>
            <p:nvPr/>
          </p:nvSpPr>
          <p:spPr>
            <a:xfrm>
              <a:off x="579011" y="1719858"/>
              <a:ext cx="1038424" cy="1346068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0"/>
            <p:cNvSpPr txBox="1"/>
            <p:nvPr/>
          </p:nvSpPr>
          <p:spPr>
            <a:xfrm>
              <a:off x="571989" y="2068746"/>
              <a:ext cx="1052468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/>
              <a:r>
                <a:rPr lang="en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Starting</a:t>
              </a:r>
              <a:br>
                <a:rPr lang="en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Concepts</a:t>
              </a:r>
              <a:endParaRPr/>
            </a:p>
          </p:txBody>
        </p:sp>
      </p:grpSp>
      <p:sp>
        <p:nvSpPr>
          <p:cNvPr id="191" name="Google Shape;191;p30"/>
          <p:cNvSpPr txBox="1"/>
          <p:nvPr/>
        </p:nvSpPr>
        <p:spPr>
          <a:xfrm>
            <a:off x="1344706" y="4167812"/>
            <a:ext cx="6407302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One double-sided laminated card per concept. Activities and suggested questions on the front.  Answers on the back.</a:t>
            </a:r>
            <a:endParaRPr dirty="0"/>
          </a:p>
          <a:p>
            <a:pPr marL="342900" indent="-342900">
              <a:buClr>
                <a:srgbClr val="00B050"/>
              </a:buClr>
              <a:buSzPts val="1600"/>
              <a:buFont typeface="Calibri"/>
              <a:buAutoNum type="arabicPeriod"/>
            </a:pPr>
            <a:r>
              <a:rPr lang="en" sz="1600" b="1" dirty="0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Starting Concepts (green borders) </a:t>
            </a:r>
            <a:r>
              <a:rPr lang="e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have no dependencies on other concepts.  They should be attempted first.</a:t>
            </a:r>
            <a:endParaRPr dirty="0"/>
          </a:p>
          <a:p>
            <a:pPr marL="342900" indent="-342900">
              <a:buClr>
                <a:srgbClr val="0070C0"/>
              </a:buClr>
              <a:buSzPts val="1600"/>
              <a:buFont typeface="Calibri"/>
              <a:buAutoNum type="arabicPeriod"/>
            </a:pPr>
            <a:r>
              <a:rPr lang="en" sz="1600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Intermediate Concepts (blue borders) </a:t>
            </a:r>
            <a:r>
              <a:rPr lang="e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should be for students that have completed most of the starting concepts or are already familiar with the topic.</a:t>
            </a:r>
            <a:endParaRPr dirty="0"/>
          </a:p>
          <a:p>
            <a:pPr marL="342900" indent="-342900"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Finishing Concepts (black borders) </a:t>
            </a:r>
            <a:r>
              <a:rPr lang="e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should be attempted after the intermediate concepts are mastered.</a:t>
            </a:r>
            <a:endParaRPr dirty="0"/>
          </a:p>
        </p:txBody>
      </p:sp>
      <p:grpSp>
        <p:nvGrpSpPr>
          <p:cNvPr id="192" name="Google Shape;192;p30"/>
          <p:cNvGrpSpPr/>
          <p:nvPr/>
        </p:nvGrpSpPr>
        <p:grpSpPr>
          <a:xfrm rot="1520869">
            <a:off x="2173874" y="1720227"/>
            <a:ext cx="1269964" cy="602327"/>
            <a:chOff x="310691" y="1085164"/>
            <a:chExt cx="1270000" cy="602344"/>
          </a:xfrm>
        </p:grpSpPr>
        <p:pic>
          <p:nvPicPr>
            <p:cNvPr id="193" name="Google Shape;193;p3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10691" y="1085164"/>
              <a:ext cx="1270000" cy="3302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94" name="Google Shape;194;p30"/>
            <p:cNvCxnSpPr/>
            <p:nvPr/>
          </p:nvCxnSpPr>
          <p:spPr>
            <a:xfrm>
              <a:off x="310691" y="1095422"/>
              <a:ext cx="0" cy="592086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95" name="Google Shape;195;p30"/>
            <p:cNvCxnSpPr/>
            <p:nvPr/>
          </p:nvCxnSpPr>
          <p:spPr>
            <a:xfrm>
              <a:off x="1580691" y="1085164"/>
              <a:ext cx="0" cy="592086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96" name="Google Shape;196;p30"/>
          <p:cNvSpPr txBox="1"/>
          <p:nvPr/>
        </p:nvSpPr>
        <p:spPr>
          <a:xfrm>
            <a:off x="2666005" y="1302900"/>
            <a:ext cx="795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Motors</a:t>
            </a:r>
            <a:endParaRPr dirty="0"/>
          </a:p>
        </p:txBody>
      </p:sp>
      <p:sp>
        <p:nvSpPr>
          <p:cNvPr id="197" name="Google Shape;197;p30"/>
          <p:cNvSpPr txBox="1"/>
          <p:nvPr/>
        </p:nvSpPr>
        <p:spPr>
          <a:xfrm>
            <a:off x="3653328" y="1209747"/>
            <a:ext cx="966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</a:t>
            </a:r>
            <a:endParaRPr dirty="0"/>
          </a:p>
        </p:txBody>
      </p:sp>
      <p:sp>
        <p:nvSpPr>
          <p:cNvPr id="198" name="Google Shape;198;p30"/>
          <p:cNvSpPr txBox="1"/>
          <p:nvPr/>
        </p:nvSpPr>
        <p:spPr>
          <a:xfrm>
            <a:off x="5271537" y="1557835"/>
            <a:ext cx="1226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 Vision</a:t>
            </a:r>
            <a:endParaRPr/>
          </a:p>
        </p:txBody>
      </p:sp>
      <p:sp>
        <p:nvSpPr>
          <p:cNvPr id="199" name="Google Shape;199;p30"/>
          <p:cNvSpPr txBox="1"/>
          <p:nvPr/>
        </p:nvSpPr>
        <p:spPr>
          <a:xfrm>
            <a:off x="5727019" y="2083857"/>
            <a:ext cx="1298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 Learning</a:t>
            </a:r>
            <a:endParaRPr/>
          </a:p>
        </p:txBody>
      </p:sp>
      <p:sp>
        <p:nvSpPr>
          <p:cNvPr id="200" name="Google Shape;200;p30"/>
          <p:cNvSpPr txBox="1"/>
          <p:nvPr/>
        </p:nvSpPr>
        <p:spPr>
          <a:xfrm>
            <a:off x="7951100" y="3310163"/>
            <a:ext cx="896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TensorFlow</a:t>
            </a:r>
            <a:endParaRPr/>
          </a:p>
        </p:txBody>
      </p:sp>
      <p:sp>
        <p:nvSpPr>
          <p:cNvPr id="201" name="Google Shape;201;p30"/>
          <p:cNvSpPr txBox="1"/>
          <p:nvPr/>
        </p:nvSpPr>
        <p:spPr>
          <a:xfrm>
            <a:off x="9383932" y="3268360"/>
            <a:ext cx="872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Finish!</a:t>
            </a:r>
            <a:endParaRPr/>
          </a:p>
        </p:txBody>
      </p:sp>
      <p:sp>
        <p:nvSpPr>
          <p:cNvPr id="202" name="Google Shape;202;p30"/>
          <p:cNvSpPr txBox="1"/>
          <p:nvPr/>
        </p:nvSpPr>
        <p:spPr>
          <a:xfrm>
            <a:off x="7875183" y="4277197"/>
            <a:ext cx="1226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Training a Model</a:t>
            </a: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860FDA-B47B-C444-94BC-306CF4C20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7</a:t>
            </a:fld>
            <a:endParaRPr lang="en-US"/>
          </a:p>
        </p:txBody>
      </p:sp>
      <p:sp>
        <p:nvSpPr>
          <p:cNvPr id="33" name="Google Shape;200;p30">
            <a:extLst>
              <a:ext uri="{FF2B5EF4-FFF2-40B4-BE49-F238E27FC236}">
                <a16:creationId xmlns:a16="http://schemas.microsoft.com/office/drawing/2014/main" id="{5BCFAA37-DE81-0840-8F09-A98937594B22}"/>
              </a:ext>
            </a:extLst>
          </p:cNvPr>
          <p:cNvSpPr txBox="1"/>
          <p:nvPr/>
        </p:nvSpPr>
        <p:spPr>
          <a:xfrm>
            <a:off x="6245176" y="3008383"/>
            <a:ext cx="896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GPU</a:t>
            </a:r>
            <a:endParaRPr dirty="0"/>
          </a:p>
        </p:txBody>
      </p:sp>
      <p:sp>
        <p:nvSpPr>
          <p:cNvPr id="34" name="Google Shape;197;p30">
            <a:extLst>
              <a:ext uri="{FF2B5EF4-FFF2-40B4-BE49-F238E27FC236}">
                <a16:creationId xmlns:a16="http://schemas.microsoft.com/office/drawing/2014/main" id="{5C3609B0-D28D-8D4B-937D-9CBD555EE316}"/>
              </a:ext>
            </a:extLst>
          </p:cNvPr>
          <p:cNvSpPr txBox="1"/>
          <p:nvPr/>
        </p:nvSpPr>
        <p:spPr>
          <a:xfrm>
            <a:off x="4619328" y="1222198"/>
            <a:ext cx="966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</a:t>
            </a:r>
            <a:endParaRPr dirty="0"/>
          </a:p>
        </p:txBody>
      </p:sp>
      <p:sp>
        <p:nvSpPr>
          <p:cNvPr id="35" name="Google Shape;197;p30">
            <a:extLst>
              <a:ext uri="{FF2B5EF4-FFF2-40B4-BE49-F238E27FC236}">
                <a16:creationId xmlns:a16="http://schemas.microsoft.com/office/drawing/2014/main" id="{31DE2980-11BB-4F41-A6F1-4C08455BEBDF}"/>
              </a:ext>
            </a:extLst>
          </p:cNvPr>
          <p:cNvSpPr txBox="1"/>
          <p:nvPr/>
        </p:nvSpPr>
        <p:spPr>
          <a:xfrm>
            <a:off x="6542719" y="3708997"/>
            <a:ext cx="966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UNIX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762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17C84-89F3-3044-A0D1-6DF1EDD54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Sustainable Robotics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1F3EC0-1826-7C48-80F8-E39610954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6146" y="1624106"/>
            <a:ext cx="3757653" cy="4552857"/>
          </a:xfrm>
        </p:spPr>
        <p:txBody>
          <a:bodyPr/>
          <a:lstStyle/>
          <a:p>
            <a:r>
              <a:rPr lang="en-US" dirty="0"/>
              <a:t>Design robots to make it easy to </a:t>
            </a:r>
            <a:r>
              <a:rPr lang="en-US" b="1" dirty="0"/>
              <a:t>upgrade</a:t>
            </a:r>
            <a:r>
              <a:rPr lang="en-US" dirty="0"/>
              <a:t> your robot</a:t>
            </a:r>
          </a:p>
          <a:p>
            <a:r>
              <a:rPr lang="en-US" dirty="0"/>
              <a:t>Easy to upgrade your:</a:t>
            </a:r>
          </a:p>
          <a:p>
            <a:pPr lvl="1"/>
            <a:r>
              <a:rPr lang="en-US" dirty="0"/>
              <a:t>Processor</a:t>
            </a:r>
          </a:p>
          <a:p>
            <a:pPr lvl="1"/>
            <a:r>
              <a:rPr lang="en-US" dirty="0"/>
              <a:t>Sensors</a:t>
            </a:r>
          </a:p>
          <a:p>
            <a:pPr lvl="1"/>
            <a:r>
              <a:rPr lang="en-US" dirty="0"/>
              <a:t>Battery</a:t>
            </a:r>
          </a:p>
          <a:p>
            <a:pPr lvl="1"/>
            <a:r>
              <a:rPr lang="en-US" dirty="0"/>
              <a:t>Software</a:t>
            </a:r>
          </a:p>
          <a:p>
            <a:r>
              <a:rPr lang="en-US" dirty="0"/>
              <a:t>Teachers have the “right to repair”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FD1327-EAB9-5347-B21F-F8926BFE1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8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5F60B-8846-6A4D-9EE1-A40A5316047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355" y="1034453"/>
            <a:ext cx="7095863" cy="5321897"/>
          </a:xfrm>
          <a:prstGeom prst="rect">
            <a:avLst/>
          </a:prstGeom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BE9A19CB-50DA-1C4C-A88C-5A155A490B1E}"/>
              </a:ext>
            </a:extLst>
          </p:cNvPr>
          <p:cNvSpPr/>
          <p:nvPr/>
        </p:nvSpPr>
        <p:spPr>
          <a:xfrm rot="20360687">
            <a:off x="3592158" y="2400109"/>
            <a:ext cx="613186" cy="1314940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90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E5223-4E64-9746-8AB1-35359F626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Mentor Training is the Key!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AF614A-7367-CA4D-A891-DBCD2379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6E8D90-4234-BE48-83EB-6044F4540C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03963" y="1162485"/>
            <a:ext cx="7778711" cy="23487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13B781-47E6-BB4D-A0BA-2D3531C506D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325" y="1162485"/>
            <a:ext cx="3220721" cy="22692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05CB10-DE29-4A46-AD35-B7DB084BB81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03673" y="3622064"/>
            <a:ext cx="3179001" cy="2623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0627DE5-E282-7B46-8F22-BC5D6C15455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9"/>
          <a:stretch/>
        </p:blipFill>
        <p:spPr>
          <a:xfrm>
            <a:off x="409325" y="3562700"/>
            <a:ext cx="7971336" cy="214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01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17706</TotalTime>
  <Words>626</Words>
  <Application>Microsoft Macintosh PowerPoint</Application>
  <PresentationFormat>Widescreen</PresentationFormat>
  <Paragraphs>126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About Code Savvy</vt:lpstr>
      <vt:lpstr>What is the AI Racing League?</vt:lpstr>
      <vt:lpstr>CodeDojo TC Curriculum (Fall 2021)</vt:lpstr>
      <vt:lpstr>The AI Racing League Methodology</vt:lpstr>
      <vt:lpstr>Introduction to Python Journey Map</vt:lpstr>
      <vt:lpstr>AI Racing League Concept Cards</vt:lpstr>
      <vt:lpstr>Sustainable Robotics</vt:lpstr>
      <vt:lpstr>Mentor Training is the Key!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McCreary</dc:creator>
  <cp:lastModifiedBy>McCreary, Dan G</cp:lastModifiedBy>
  <cp:revision>81</cp:revision>
  <dcterms:created xsi:type="dcterms:W3CDTF">2019-12-02T13:54:13Z</dcterms:created>
  <dcterms:modified xsi:type="dcterms:W3CDTF">2021-04-16T19:28:27Z</dcterms:modified>
</cp:coreProperties>
</file>